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9"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074" y="-7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9478FC96-01DA-4E91-902D-61F6750980E8}" type="datetimeFigureOut">
              <a:rPr lang="tr-TR" smtClean="0"/>
              <a:t>28.11.2023</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149A8167-79A6-4950-B0BB-FCAB55BF6097}" type="slidenum">
              <a:rPr lang="tr-TR" smtClean="0"/>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9478FC96-01DA-4E91-902D-61F6750980E8}" type="datetimeFigureOut">
              <a:rPr lang="tr-TR" smtClean="0"/>
              <a:t>28.11.2023</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49A8167-79A6-4950-B0BB-FCAB55BF609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9478FC96-01DA-4E91-902D-61F6750980E8}" type="datetimeFigureOut">
              <a:rPr lang="tr-TR" smtClean="0"/>
              <a:t>28.11.2023</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49A8167-79A6-4950-B0BB-FCAB55BF609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9478FC96-01DA-4E91-902D-61F6750980E8}" type="datetimeFigureOut">
              <a:rPr lang="tr-TR" smtClean="0"/>
              <a:t>28.11.2023</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49A8167-79A6-4950-B0BB-FCAB55BF609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9478FC96-01DA-4E91-902D-61F6750980E8}" type="datetimeFigureOut">
              <a:rPr lang="tr-TR" smtClean="0"/>
              <a:t>28.11.2023</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49A8167-79A6-4950-B0BB-FCAB55BF6097}" type="slidenum">
              <a:rPr lang="tr-TR" smtClean="0"/>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9478FC96-01DA-4E91-902D-61F6750980E8}" type="datetimeFigureOut">
              <a:rPr lang="tr-TR" smtClean="0"/>
              <a:t>28.11.2023</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149A8167-79A6-4950-B0BB-FCAB55BF609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9478FC96-01DA-4E91-902D-61F6750980E8}" type="datetimeFigureOut">
              <a:rPr lang="tr-TR" smtClean="0"/>
              <a:t>28.11.2023</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149A8167-79A6-4950-B0BB-FCAB55BF609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9478FC96-01DA-4E91-902D-61F6750980E8}" type="datetimeFigureOut">
              <a:rPr lang="tr-TR" smtClean="0"/>
              <a:t>28.11.2023</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149A8167-79A6-4950-B0BB-FCAB55BF609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9478FC96-01DA-4E91-902D-61F6750980E8}" type="datetimeFigureOut">
              <a:rPr lang="tr-TR" smtClean="0"/>
              <a:t>28.11.2023</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149A8167-79A6-4950-B0BB-FCAB55BF6097}" type="slidenum">
              <a:rPr lang="tr-TR" smtClean="0"/>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9478FC96-01DA-4E91-902D-61F6750980E8}" type="datetimeFigureOut">
              <a:rPr lang="tr-TR" smtClean="0"/>
              <a:t>28.11.2023</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149A8167-79A6-4950-B0BB-FCAB55BF609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9478FC96-01DA-4E91-902D-61F6750980E8}" type="datetimeFigureOut">
              <a:rPr lang="tr-TR" smtClean="0"/>
              <a:t>28.11.2023</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149A8167-79A6-4950-B0BB-FCAB55BF6097}" type="slidenum">
              <a:rPr lang="tr-TR" smtClean="0"/>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478FC96-01DA-4E91-902D-61F6750980E8}" type="datetimeFigureOut">
              <a:rPr lang="tr-TR" smtClean="0"/>
              <a:t>28.11.2023</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49A8167-79A6-4950-B0BB-FCAB55BF6097}" type="slidenum">
              <a:rPr lang="tr-TR" smtClean="0"/>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432560" y="359898"/>
            <a:ext cx="7406640" cy="2997664"/>
          </a:xfrm>
        </p:spPr>
        <p:txBody>
          <a:bodyPr/>
          <a:lstStyle/>
          <a:p>
            <a:r>
              <a:rPr lang="tr-TR" dirty="0" smtClean="0">
                <a:effectLst/>
                <a:latin typeface="Arial Black" pitchFamily="34" charset="0"/>
              </a:rPr>
              <a:t>AİLEDE SEVGİ VE SAYGI</a:t>
            </a:r>
            <a:endParaRPr lang="tr-TR" dirty="0">
              <a:effectLst/>
              <a:latin typeface="Arial Black" pitchFamily="34" charset="0"/>
            </a:endParaRPr>
          </a:p>
        </p:txBody>
      </p:sp>
      <p:sp>
        <p:nvSpPr>
          <p:cNvPr id="3" name="2 Alt Başlık"/>
          <p:cNvSpPr>
            <a:spLocks noGrp="1"/>
          </p:cNvSpPr>
          <p:nvPr>
            <p:ph type="subTitle" idx="1"/>
          </p:nvPr>
        </p:nvSpPr>
        <p:spPr/>
        <p:txBody>
          <a:bodyPr/>
          <a:lstStyle/>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5369258"/>
          </a:xfrm>
        </p:spPr>
        <p:txBody>
          <a:bodyPr>
            <a:normAutofit fontScale="90000"/>
          </a:bodyPr>
          <a:lstStyle/>
          <a:p>
            <a:r>
              <a:rPr lang="tr-TR" sz="4000" dirty="0" smtClean="0">
                <a:effectLst/>
                <a:latin typeface="Arial" pitchFamily="34" charset="0"/>
                <a:cs typeface="Arial" pitchFamily="34" charset="0"/>
              </a:rPr>
              <a:t>Yeryüzünde sevginin en güçlü </a:t>
            </a:r>
            <a:br>
              <a:rPr lang="tr-TR" sz="4000" dirty="0" smtClean="0">
                <a:effectLst/>
                <a:latin typeface="Arial" pitchFamily="34" charset="0"/>
                <a:cs typeface="Arial" pitchFamily="34" charset="0"/>
              </a:rPr>
            </a:br>
            <a:r>
              <a:rPr lang="tr-TR" sz="4000" dirty="0" smtClean="0">
                <a:effectLst/>
                <a:latin typeface="Arial" pitchFamily="34" charset="0"/>
                <a:cs typeface="Arial" pitchFamily="34" charset="0"/>
              </a:rPr>
              <a:t>hali ailedir.</a:t>
            </a:r>
            <a:br>
              <a:rPr lang="tr-TR" sz="4000" dirty="0" smtClean="0">
                <a:effectLst/>
                <a:latin typeface="Arial" pitchFamily="34" charset="0"/>
                <a:cs typeface="Arial" pitchFamily="34" charset="0"/>
              </a:rPr>
            </a:br>
            <a:r>
              <a:rPr lang="tr-TR" sz="4000" dirty="0" smtClean="0">
                <a:effectLst/>
                <a:latin typeface="Arial" pitchFamily="34" charset="0"/>
                <a:cs typeface="Arial" pitchFamily="34" charset="0"/>
              </a:rPr>
              <a:t>Aile, koşulsuz sevgi demektir.</a:t>
            </a:r>
            <a:br>
              <a:rPr lang="tr-TR" sz="4000" dirty="0" smtClean="0">
                <a:effectLst/>
                <a:latin typeface="Arial" pitchFamily="34" charset="0"/>
                <a:cs typeface="Arial" pitchFamily="34" charset="0"/>
              </a:rPr>
            </a:br>
            <a:r>
              <a:rPr lang="tr-TR" sz="4000" dirty="0" smtClean="0">
                <a:effectLst/>
                <a:latin typeface="Arial" pitchFamily="34" charset="0"/>
                <a:cs typeface="Arial" pitchFamily="34" charset="0"/>
              </a:rPr>
              <a:t>Aile bireylerinin bedensel, ruhsal ve sosyal gelişimine pozitif bir şekilde işlev görmesine yardımcı olan sevgi, saygı gibi ahlâki erdemler, mutlu ve huzurlu bireyleri meydana getirir.</a:t>
            </a:r>
            <a:endParaRPr lang="tr-TR" sz="4000" dirty="0">
              <a:effectLst/>
              <a:latin typeface="Arial" pitchFamily="34" charset="0"/>
              <a:cs typeface="Arial" pitchFamily="34" charset="0"/>
            </a:endParaRPr>
          </a:p>
        </p:txBody>
      </p:sp>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4869192"/>
          </a:xfrm>
        </p:spPr>
        <p:txBody>
          <a:bodyPr>
            <a:normAutofit/>
          </a:bodyPr>
          <a:lstStyle/>
          <a:p>
            <a:r>
              <a:rPr lang="tr-TR" sz="4000" dirty="0" smtClean="0">
                <a:effectLst/>
                <a:latin typeface="Arial" pitchFamily="34" charset="0"/>
                <a:cs typeface="Arial" pitchFamily="34" charset="0"/>
              </a:rPr>
              <a:t>Unutulmamalıdır ki saygı her şeyin temelidir.</a:t>
            </a:r>
            <a:br>
              <a:rPr lang="tr-TR" sz="4000" dirty="0" smtClean="0">
                <a:effectLst/>
                <a:latin typeface="Arial" pitchFamily="34" charset="0"/>
                <a:cs typeface="Arial" pitchFamily="34" charset="0"/>
              </a:rPr>
            </a:br>
            <a:r>
              <a:rPr lang="tr-TR" sz="4000" dirty="0" smtClean="0">
                <a:effectLst/>
                <a:latin typeface="Arial" pitchFamily="34" charset="0"/>
                <a:cs typeface="Arial" pitchFamily="34" charset="0"/>
              </a:rPr>
              <a:t>Sağlıklı bir toplum istiyorsak öncelikle toplumun yapı taşı olan aile kavramını iyileştirmek ve saygıyı,sevgiyi merkezde tutmak gerekmektedir.</a:t>
            </a:r>
            <a:endParaRPr lang="tr-TR" sz="4000" dirty="0">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331640" y="2924944"/>
            <a:ext cx="7498080" cy="1143000"/>
          </a:xfrm>
        </p:spPr>
        <p:txBody>
          <a:bodyPr>
            <a:normAutofit fontScale="90000"/>
          </a:bodyPr>
          <a:lstStyle/>
          <a:p>
            <a:r>
              <a:rPr lang="tr-TR" sz="3600" dirty="0"/>
              <a:t>Sevgili Öğrenciler,</a:t>
            </a:r>
            <a:br>
              <a:rPr lang="tr-TR" sz="3600" dirty="0"/>
            </a:br>
            <a:r>
              <a:rPr lang="tr-TR" sz="3600" dirty="0"/>
              <a:t>Sizlerin en yakın dostu kıymetli ailenizdir. Düştüğünüzde tıpkı bebeklik yıllarınızda olduğu gibi ilk kaldıracak olan da ailenizdir. Bu yüzden onlara kıymet vermeli ve onlardan bir şey saklamayarak onların güvenini sarsmamalısınız.</a:t>
            </a:r>
            <a:br>
              <a:rPr lang="tr-TR" sz="3600" dirty="0"/>
            </a:br>
            <a:r>
              <a:rPr lang="tr-TR" sz="3600" dirty="0"/>
              <a:t>Sizler birer aynasınız ve ailenizi yansıtıyorsunuz. Tıpkı ailenizden öğrendiğiniz gibi </a:t>
            </a:r>
            <a:r>
              <a:rPr lang="tr-TR" sz="3600" dirty="0" err="1"/>
              <a:t>sevgiyi,saygıyı</a:t>
            </a:r>
            <a:r>
              <a:rPr lang="tr-TR" sz="3600" dirty="0"/>
              <a:t> yaşamınızın birer parolası olarak görünüz</a:t>
            </a:r>
            <a:r>
              <a:rPr lang="tr-TR" dirty="0"/>
              <a:t>…</a:t>
            </a:r>
          </a:p>
        </p:txBody>
      </p:sp>
    </p:spTree>
    <p:extLst>
      <p:ext uri="{BB962C8B-B14F-4D97-AF65-F5344CB8AC3E}">
        <p14:creationId xmlns:p14="http://schemas.microsoft.com/office/powerpoint/2010/main" val="816887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1538" y="274320"/>
            <a:ext cx="8429684" cy="5583572"/>
          </a:xfrm>
        </p:spPr>
        <p:txBody>
          <a:bodyPr>
            <a:normAutofit/>
          </a:bodyPr>
          <a:lstStyle/>
          <a:p>
            <a:r>
              <a:rPr lang="tr-TR" sz="4000" dirty="0" smtClean="0">
                <a:effectLst/>
                <a:latin typeface="Arial" pitchFamily="34" charset="0"/>
                <a:cs typeface="Arial" pitchFamily="34" charset="0"/>
              </a:rPr>
              <a:t>AYŞEGÜL  ARSOY ORTAOKULU</a:t>
            </a:r>
            <a:br>
              <a:rPr lang="tr-TR" sz="4000" dirty="0" smtClean="0">
                <a:effectLst/>
                <a:latin typeface="Arial" pitchFamily="34" charset="0"/>
                <a:cs typeface="Arial" pitchFamily="34" charset="0"/>
              </a:rPr>
            </a:br>
            <a:r>
              <a:rPr lang="tr-TR" sz="4000" dirty="0" smtClean="0">
                <a:effectLst/>
                <a:latin typeface="Arial" pitchFamily="34" charset="0"/>
                <a:cs typeface="Arial" pitchFamily="34" charset="0"/>
              </a:rPr>
              <a:t/>
            </a:r>
            <a:br>
              <a:rPr lang="tr-TR" sz="4000" dirty="0" smtClean="0">
                <a:effectLst/>
                <a:latin typeface="Arial" pitchFamily="34" charset="0"/>
                <a:cs typeface="Arial" pitchFamily="34" charset="0"/>
              </a:rPr>
            </a:br>
            <a:r>
              <a:rPr lang="tr-TR" sz="4000" dirty="0" smtClean="0">
                <a:effectLst/>
                <a:latin typeface="Arial" pitchFamily="34" charset="0"/>
                <a:cs typeface="Arial" pitchFamily="34" charset="0"/>
              </a:rPr>
              <a:t>HAZIRLAYANLAR:</a:t>
            </a:r>
            <a:br>
              <a:rPr lang="tr-TR" sz="4000" dirty="0" smtClean="0">
                <a:effectLst/>
                <a:latin typeface="Arial" pitchFamily="34" charset="0"/>
                <a:cs typeface="Arial" pitchFamily="34" charset="0"/>
              </a:rPr>
            </a:br>
            <a:r>
              <a:rPr lang="tr-TR" sz="4000" dirty="0" smtClean="0">
                <a:effectLst/>
                <a:latin typeface="Arial" pitchFamily="34" charset="0"/>
                <a:cs typeface="Arial" pitchFamily="34" charset="0"/>
              </a:rPr>
              <a:t>YAĞMUR YILDIRIM ELBİR</a:t>
            </a:r>
            <a:br>
              <a:rPr lang="tr-TR" sz="4000" dirty="0" smtClean="0">
                <a:effectLst/>
                <a:latin typeface="Arial" pitchFamily="34" charset="0"/>
                <a:cs typeface="Arial" pitchFamily="34" charset="0"/>
              </a:rPr>
            </a:br>
            <a:r>
              <a:rPr lang="tr-TR" sz="4000" dirty="0" smtClean="0">
                <a:effectLst/>
                <a:latin typeface="Arial" pitchFamily="34" charset="0"/>
                <a:cs typeface="Arial" pitchFamily="34" charset="0"/>
              </a:rPr>
              <a:t>FATİH ATAÇAKIR </a:t>
            </a:r>
            <a:endParaRPr lang="tr-TR" sz="4000" dirty="0">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14414" y="0"/>
            <a:ext cx="7572428" cy="5715016"/>
          </a:xfrm>
        </p:spPr>
        <p:txBody>
          <a:bodyPr>
            <a:normAutofit/>
          </a:bodyPr>
          <a:lstStyle/>
          <a:p>
            <a:r>
              <a:rPr lang="tr-TR" dirty="0" smtClean="0"/>
              <a:t/>
            </a:r>
            <a:br>
              <a:rPr lang="tr-TR" dirty="0" smtClean="0"/>
            </a:br>
            <a:r>
              <a:rPr lang="tr-TR" dirty="0"/>
              <a:t> </a:t>
            </a:r>
            <a:r>
              <a:rPr lang="tr-TR" dirty="0" smtClean="0"/>
              <a:t/>
            </a:r>
            <a:br>
              <a:rPr lang="tr-TR" dirty="0" smtClean="0"/>
            </a:br>
            <a:r>
              <a:rPr lang="tr-TR" sz="4400" dirty="0" smtClean="0">
                <a:effectLst/>
                <a:latin typeface="Arial" pitchFamily="34" charset="0"/>
                <a:cs typeface="Arial" pitchFamily="34" charset="0"/>
              </a:rPr>
              <a:t>Aile </a:t>
            </a:r>
            <a:r>
              <a:rPr lang="tr-TR" sz="4400" dirty="0">
                <a:effectLst/>
                <a:latin typeface="Arial" pitchFamily="34" charset="0"/>
                <a:cs typeface="Arial" pitchFamily="34" charset="0"/>
              </a:rPr>
              <a:t>birbirlerine kan bağı, yasal </a:t>
            </a:r>
            <a:r>
              <a:rPr lang="tr-TR" sz="4400" dirty="0" smtClean="0">
                <a:effectLst/>
                <a:latin typeface="Arial" pitchFamily="34" charset="0"/>
                <a:cs typeface="Arial" pitchFamily="34" charset="0"/>
              </a:rPr>
              <a:t>ve duygusal </a:t>
            </a:r>
            <a:r>
              <a:rPr lang="tr-TR" sz="4400" dirty="0">
                <a:effectLst/>
                <a:latin typeface="Arial" pitchFamily="34" charset="0"/>
                <a:cs typeface="Arial" pitchFamily="34" charset="0"/>
              </a:rPr>
              <a:t>bağlarla bağlı kişilerden oluşan en küçük toplumsal birimdir</a:t>
            </a:r>
            <a:r>
              <a:rPr lang="tr-TR" sz="4400" dirty="0" smtClean="0">
                <a:effectLst/>
                <a:latin typeface="Arial" pitchFamily="34" charset="0"/>
                <a:cs typeface="Arial" pitchFamily="34" charset="0"/>
              </a:rPr>
              <a:t>.</a:t>
            </a:r>
            <a:r>
              <a:rPr lang="tr-TR" dirty="0" smtClean="0"/>
              <a:t/>
            </a:r>
            <a:br>
              <a:rPr lang="tr-TR" dirty="0" smtClean="0"/>
            </a:br>
            <a:endParaRPr lang="tr-TR" dirty="0"/>
          </a:p>
        </p:txBody>
      </p:sp>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85852" y="274638"/>
            <a:ext cx="7400948" cy="5297502"/>
          </a:xfrm>
        </p:spPr>
        <p:txBody>
          <a:bodyPr>
            <a:normAutofit/>
          </a:bodyPr>
          <a:lstStyle/>
          <a:p>
            <a:r>
              <a:rPr lang="tr-TR" dirty="0" smtClean="0"/>
              <a:t>Peki aileyi ayakta tutan en önemli unsur nedir?</a:t>
            </a:r>
            <a:br>
              <a:rPr lang="tr-TR" dirty="0" smtClean="0"/>
            </a:br>
            <a:r>
              <a:rPr lang="tr-TR" dirty="0" smtClean="0">
                <a:solidFill>
                  <a:srgbClr val="FF0000"/>
                </a:solidFill>
              </a:rPr>
              <a:t>Sevgi ve Saygı</a:t>
            </a:r>
            <a:r>
              <a:rPr lang="tr-TR" dirty="0" smtClean="0"/>
              <a:t/>
            </a:r>
            <a:br>
              <a:rPr lang="tr-TR" dirty="0" smtClean="0"/>
            </a:b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    İnsanlar arasındaki ilişkilerin temel kuralı sevgi ve saygıdır. Her insan çevresinden bu olumlu duygular ile beslenmek ister. Çünkü insan ruhu sevgi ile beslenir. İnsanın </a:t>
            </a:r>
            <a:r>
              <a:rPr lang="tr-TR" dirty="0"/>
              <a:t>s</a:t>
            </a:r>
            <a:r>
              <a:rPr lang="tr-TR" dirty="0" smtClean="0"/>
              <a:t>aygı görmesi ise onun kendine güvenini artırarak kendini değerli hissetmesini sağlar.</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https://www.ucarecdn.com/91fdd030-7f95-457c-9aa7-87ae519bacf1/-/resize/700x/"/>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3" name="2 Resim" descr="png-transparent-animation-drawing-graphy-family-template-cdr-child-thumbnail.png"/>
          <p:cNvPicPr>
            <a:picLocks noChangeAspect="1"/>
          </p:cNvPicPr>
          <p:nvPr/>
        </p:nvPicPr>
        <p:blipFill>
          <a:blip r:embed="rId2"/>
          <a:stretch>
            <a:fillRect/>
          </a:stretch>
        </p:blipFill>
        <p:spPr>
          <a:xfrm>
            <a:off x="0" y="0"/>
            <a:ext cx="9501222" cy="6858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1538" y="274638"/>
            <a:ext cx="7615262" cy="6797700"/>
          </a:xfrm>
        </p:spPr>
        <p:txBody>
          <a:bodyPr>
            <a:normAutofit/>
          </a:bodyPr>
          <a:lstStyle/>
          <a:p>
            <a:r>
              <a:rPr lang="tr-TR" sz="3200" dirty="0">
                <a:latin typeface="Arial" pitchFamily="34" charset="0"/>
                <a:cs typeface="Arial" pitchFamily="34" charset="0"/>
              </a:rPr>
              <a:t>A</a:t>
            </a:r>
            <a:r>
              <a:rPr lang="tr-TR" sz="3200" dirty="0" smtClean="0">
                <a:latin typeface="Arial" pitchFamily="34" charset="0"/>
                <a:cs typeface="Arial" pitchFamily="34" charset="0"/>
              </a:rPr>
              <a:t>ile </a:t>
            </a:r>
            <a:r>
              <a:rPr lang="tr-TR" sz="3200" dirty="0">
                <a:latin typeface="Arial" pitchFamily="34" charset="0"/>
                <a:cs typeface="Arial" pitchFamily="34" charset="0"/>
              </a:rPr>
              <a:t>içerisindeki bireyler birbirine karşılıksız bir sevgi göstererek birbirini korumalı ve kendisi gibi birbirlerini </a:t>
            </a:r>
            <a:r>
              <a:rPr lang="tr-TR" sz="3200" dirty="0" smtClean="0">
                <a:latin typeface="Arial" pitchFamily="34" charset="0"/>
                <a:cs typeface="Arial" pitchFamily="34" charset="0"/>
              </a:rPr>
              <a:t>sevmelidir. </a:t>
            </a:r>
            <a:r>
              <a:rPr lang="tr-TR" sz="3200" dirty="0">
                <a:latin typeface="Arial" pitchFamily="34" charset="0"/>
                <a:cs typeface="Arial" pitchFamily="34" charset="0"/>
              </a:rPr>
              <a:t>Daha sonrasında aile içinde </a:t>
            </a:r>
            <a:r>
              <a:rPr lang="tr-TR" sz="3200" dirty="0" smtClean="0">
                <a:latin typeface="Arial" pitchFamily="34" charset="0"/>
                <a:cs typeface="Arial" pitchFamily="34" charset="0"/>
              </a:rPr>
              <a:t>bireyler birbiriyle </a:t>
            </a:r>
            <a:r>
              <a:rPr lang="tr-TR" sz="3200" dirty="0">
                <a:latin typeface="Arial" pitchFamily="34" charset="0"/>
                <a:cs typeface="Arial" pitchFamily="34" charset="0"/>
              </a:rPr>
              <a:t>olan </a:t>
            </a:r>
            <a:r>
              <a:rPr lang="tr-TR" sz="3200" dirty="0" smtClean="0">
                <a:latin typeface="Arial" pitchFamily="34" charset="0"/>
                <a:cs typeface="Arial" pitchFamily="34" charset="0"/>
              </a:rPr>
              <a:t>ilişkilerinde </a:t>
            </a:r>
            <a:r>
              <a:rPr lang="tr-TR" sz="3200" dirty="0">
                <a:latin typeface="Arial" pitchFamily="34" charset="0"/>
                <a:cs typeface="Arial" pitchFamily="34" charset="0"/>
              </a:rPr>
              <a:t>her zaman </a:t>
            </a:r>
            <a:r>
              <a:rPr lang="tr-TR" sz="3200" dirty="0" smtClean="0">
                <a:latin typeface="Arial" pitchFamily="34" charset="0"/>
                <a:cs typeface="Arial" pitchFamily="34" charset="0"/>
              </a:rPr>
              <a:t>saygıyı korumalıdır. </a:t>
            </a:r>
            <a:r>
              <a:rPr lang="tr-TR" sz="3200" dirty="0">
                <a:latin typeface="Arial" pitchFamily="34" charset="0"/>
                <a:cs typeface="Arial" pitchFamily="34" charset="0"/>
              </a:rPr>
              <a:t>Çünkü herkesin bir birey </a:t>
            </a:r>
            <a:r>
              <a:rPr lang="tr-TR" sz="3200" dirty="0" smtClean="0">
                <a:latin typeface="Arial" pitchFamily="34" charset="0"/>
                <a:cs typeface="Arial" pitchFamily="34" charset="0"/>
              </a:rPr>
              <a:t>olduğu unutulmamalıdır. </a:t>
            </a:r>
            <a:r>
              <a:rPr lang="tr-TR" sz="3200" dirty="0">
                <a:latin typeface="Arial" pitchFamily="34" charset="0"/>
                <a:cs typeface="Arial" pitchFamily="34" charset="0"/>
              </a:rPr>
              <a:t>A</a:t>
            </a:r>
            <a:r>
              <a:rPr lang="tr-TR" sz="3200" dirty="0" smtClean="0">
                <a:latin typeface="Arial" pitchFamily="34" charset="0"/>
                <a:cs typeface="Arial" pitchFamily="34" charset="0"/>
              </a:rPr>
              <a:t>ile </a:t>
            </a:r>
            <a:r>
              <a:rPr lang="tr-TR" sz="3200" dirty="0">
                <a:latin typeface="Arial" pitchFamily="34" charset="0"/>
                <a:cs typeface="Arial" pitchFamily="34" charset="0"/>
              </a:rPr>
              <a:t>içinde </a:t>
            </a:r>
            <a:r>
              <a:rPr lang="tr-TR" sz="3200" dirty="0" smtClean="0">
                <a:latin typeface="Arial" pitchFamily="34" charset="0"/>
                <a:cs typeface="Arial" pitchFamily="34" charset="0"/>
              </a:rPr>
              <a:t>öğrenilen </a:t>
            </a:r>
            <a:r>
              <a:rPr lang="tr-TR" sz="3200" dirty="0">
                <a:latin typeface="Arial" pitchFamily="34" charset="0"/>
                <a:cs typeface="Arial" pitchFamily="34" charset="0"/>
              </a:rPr>
              <a:t>saygı, dışarıdaki insanlara da saygılı </a:t>
            </a:r>
            <a:r>
              <a:rPr lang="tr-TR" sz="3200" dirty="0" smtClean="0">
                <a:latin typeface="Arial" pitchFamily="34" charset="0"/>
                <a:cs typeface="Arial" pitchFamily="34" charset="0"/>
              </a:rPr>
              <a:t>olunması gerektiğinin kavramasının başlangıç noktasıdır</a:t>
            </a:r>
            <a:r>
              <a:rPr lang="tr-TR" sz="3200" dirty="0">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42976" y="274638"/>
            <a:ext cx="7543824" cy="5654692"/>
          </a:xfrm>
        </p:spPr>
        <p:txBody>
          <a:bodyPr>
            <a:normAutofit/>
          </a:bodyPr>
          <a:lstStyle/>
          <a:p>
            <a:r>
              <a:rPr lang="tr-TR" sz="4000" dirty="0" smtClean="0">
                <a:effectLst/>
                <a:latin typeface="Arial" pitchFamily="34" charset="0"/>
                <a:cs typeface="Arial" pitchFamily="34" charset="0"/>
              </a:rPr>
              <a:t/>
            </a:r>
            <a:br>
              <a:rPr lang="tr-TR" sz="4000" dirty="0" smtClean="0">
                <a:effectLst/>
                <a:latin typeface="Arial" pitchFamily="34" charset="0"/>
                <a:cs typeface="Arial" pitchFamily="34" charset="0"/>
              </a:rPr>
            </a:br>
            <a:r>
              <a:rPr lang="tr-TR" sz="4000" dirty="0" smtClean="0">
                <a:effectLst/>
                <a:latin typeface="Arial" pitchFamily="34" charset="0"/>
                <a:cs typeface="Arial" pitchFamily="34" charset="0"/>
              </a:rPr>
              <a:t>İnsanlar çocukken ailesinde sevgi ve saygıyı görüp benimserse büyüdükçe bu davranış şekli ve bu duygular onda kalıcı bir hâl alır ve çevresiyle olan iletişimi çok sağlıklı olur.</a:t>
            </a:r>
            <a:endParaRPr lang="tr-TR" sz="4000" dirty="0">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9986" name="Picture 2" descr="Mutlu Sevgi Dolu Aile Stok Fotoğraflar &amp; Adamlar'nin Daha Fazla Resimleri -  Adamlar, Aile, Anne - iStock"/>
          <p:cNvPicPr>
            <a:picLocks noChangeAspect="1" noChangeArrowheads="1"/>
          </p:cNvPicPr>
          <p:nvPr/>
        </p:nvPicPr>
        <p:blipFill>
          <a:blip r:embed="rId2"/>
          <a:srcRect/>
          <a:stretch>
            <a:fillRect/>
          </a:stretch>
        </p:blipFill>
        <p:spPr bwMode="auto">
          <a:xfrm>
            <a:off x="1071538" y="571480"/>
            <a:ext cx="7929618" cy="564360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5226382"/>
          </a:xfrm>
        </p:spPr>
        <p:txBody>
          <a:bodyPr>
            <a:normAutofit/>
          </a:bodyPr>
          <a:lstStyle/>
          <a:p>
            <a:r>
              <a:rPr lang="tr-TR" sz="4000" dirty="0" smtClean="0">
                <a:effectLst/>
                <a:latin typeface="Arial" pitchFamily="34" charset="0"/>
                <a:cs typeface="Arial" pitchFamily="34" charset="0"/>
              </a:rPr>
              <a:t>Aile içi ilişkilerde ailenin bir arada durması, toplumun barış, mutluluk ve huzur bulması adına da önemlidir. Kendisini ailede mutlu ve güvende hisseden bir birey kolay kolay topluma zarar veremez. </a:t>
            </a:r>
            <a:endParaRPr lang="tr-TR" sz="4000" dirty="0">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48</TotalTime>
  <Words>151</Words>
  <Application>Microsoft Office PowerPoint</Application>
  <PresentationFormat>Ekran Gösterisi (4:3)</PresentationFormat>
  <Paragraphs>17</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Gündönümü</vt:lpstr>
      <vt:lpstr>AİLEDE SEVGİ VE SAYGI</vt:lpstr>
      <vt:lpstr>   Aile birbirlerine kan bağı, yasal ve duygusal bağlarla bağlı kişilerden oluşan en küçük toplumsal birimdir. </vt:lpstr>
      <vt:lpstr>Peki aileyi ayakta tutan en önemli unsur nedir? Sevgi ve Saygı </vt:lpstr>
      <vt:lpstr>PowerPoint Sunusu</vt:lpstr>
      <vt:lpstr>PowerPoint Sunusu</vt:lpstr>
      <vt:lpstr>Aile içerisindeki bireyler birbirine karşılıksız bir sevgi göstererek birbirini korumalı ve kendisi gibi birbirlerini sevmelidir. Daha sonrasında aile içinde bireyler birbiriyle olan ilişkilerinde her zaman saygıyı korumalıdır. Çünkü herkesin bir birey olduğu unutulmamalıdır. Aile içinde öğrenilen saygı, dışarıdaki insanlara da saygılı olunması gerektiğinin kavramasının başlangıç noktasıdır. </vt:lpstr>
      <vt:lpstr> İnsanlar çocukken ailesinde sevgi ve saygıyı görüp benimserse büyüdükçe bu davranış şekli ve bu duygular onda kalıcı bir hâl alır ve çevresiyle olan iletişimi çok sağlıklı olur.</vt:lpstr>
      <vt:lpstr>PowerPoint Sunusu</vt:lpstr>
      <vt:lpstr>Aile içi ilişkilerde ailenin bir arada durması, toplumun barış, mutluluk ve huzur bulması adına da önemlidir. Kendisini ailede mutlu ve güvende hisseden bir birey kolay kolay topluma zarar veremez. </vt:lpstr>
      <vt:lpstr>Yeryüzünde sevginin en güçlü  hali ailedir. Aile, koşulsuz sevgi demektir. Aile bireylerinin bedensel, ruhsal ve sosyal gelişimine pozitif bir şekilde işlev görmesine yardımcı olan sevgi, saygı gibi ahlâki erdemler, mutlu ve huzurlu bireyleri meydana getirir.</vt:lpstr>
      <vt:lpstr>Unutulmamalıdır ki saygı her şeyin temelidir. Sağlıklı bir toplum istiyorsak öncelikle toplumun yapı taşı olan aile kavramını iyileştirmek ve saygıyı,sevgiyi merkezde tutmak gerekmektedir.</vt:lpstr>
      <vt:lpstr>Sevgili Öğrenciler, Sizlerin en yakın dostu kıymetli ailenizdir. Düştüğünüzde tıpkı bebeklik yıllarınızda olduğu gibi ilk kaldıracak olan da ailenizdir. Bu yüzden onlara kıymet vermeli ve onlardan bir şey saklamayarak onların güvenini sarsmamalısınız. Sizler birer aynasınız ve ailenizi yansıtıyorsunuz. Tıpkı ailenizden öğrendiğiniz gibi sevgiyi,saygıyı yaşamınızın birer parolası olarak görünüz…</vt:lpstr>
      <vt:lpstr>AYŞEGÜL  ARSOY ORTAOKULU  HAZIRLAYANLAR: YAĞMUR YILDIRIM ELBİR FATİH ATAÇAKIR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AİLEDE SEVGİ VE SAYGI</dc:title>
  <dc:creator>SAMSUNG</dc:creator>
  <cp:lastModifiedBy>Okul</cp:lastModifiedBy>
  <cp:revision>8</cp:revision>
  <dcterms:created xsi:type="dcterms:W3CDTF">2023-11-26T20:08:05Z</dcterms:created>
  <dcterms:modified xsi:type="dcterms:W3CDTF">2023-11-28T11:49:04Z</dcterms:modified>
</cp:coreProperties>
</file>